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58" r:id="rId12"/>
    <p:sldId id="277" r:id="rId13"/>
    <p:sldId id="278" r:id="rId14"/>
    <p:sldId id="279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65" autoAdjust="0"/>
    <p:restoredTop sz="94660"/>
  </p:normalViewPr>
  <p:slideViewPr>
    <p:cSldViewPr>
      <p:cViewPr varScale="1">
        <p:scale>
          <a:sx n="111" d="100"/>
          <a:sy n="111" d="100"/>
        </p:scale>
        <p:origin x="-31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Гистограмма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072512"/>
        <c:axId val="193385984"/>
      </c:barChart>
      <c:catAx>
        <c:axId val="193072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93385984"/>
        <c:crosses val="autoZero"/>
        <c:auto val="1"/>
        <c:lblAlgn val="ctr"/>
        <c:lblOffset val="100"/>
        <c:noMultiLvlLbl val="0"/>
      </c:catAx>
      <c:valAx>
        <c:axId val="193385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3072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График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278976"/>
        <c:axId val="179280512"/>
      </c:lineChart>
      <c:catAx>
        <c:axId val="179278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79280512"/>
        <c:crosses val="autoZero"/>
        <c:auto val="1"/>
        <c:lblAlgn val="ctr"/>
        <c:lblOffset val="100"/>
        <c:noMultiLvlLbl val="0"/>
      </c:catAx>
      <c:valAx>
        <c:axId val="179280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9278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Круговая</a:t>
            </a:r>
            <a:endParaRPr lang="ru-RU" dirty="0"/>
          </a:p>
        </c:rich>
      </c:tx>
      <c:layout/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Линейчатая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9856512"/>
        <c:axId val="199846528"/>
      </c:barChart>
      <c:valAx>
        <c:axId val="1998465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9856512"/>
        <c:crosses val="autoZero"/>
        <c:crossBetween val="between"/>
      </c:valAx>
      <c:catAx>
        <c:axId val="199856512"/>
        <c:scaling>
          <c:orientation val="minMax"/>
        </c:scaling>
        <c:delete val="0"/>
        <c:axPos val="l"/>
        <c:majorTickMark val="out"/>
        <c:minorTickMark val="none"/>
        <c:tickLblPos val="nextTo"/>
        <c:crossAx val="199846528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 областями</a:t>
            </a:r>
            <a:endParaRPr lang="ru-RU" dirty="0"/>
          </a:p>
        </c:rich>
      </c:tx>
      <c:layout/>
      <c:overlay val="0"/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542400"/>
        <c:axId val="193540864"/>
      </c:areaChart>
      <c:valAx>
        <c:axId val="193540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3542400"/>
        <c:crosses val="autoZero"/>
        <c:crossBetween val="midCat"/>
      </c:valAx>
      <c:catAx>
        <c:axId val="193542400"/>
        <c:scaling>
          <c:orientation val="minMax"/>
        </c:scaling>
        <c:delete val="0"/>
        <c:axPos val="b"/>
        <c:majorTickMark val="out"/>
        <c:minorTickMark val="none"/>
        <c:tickLblPos val="nextTo"/>
        <c:crossAx val="19354086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Точечная</a:t>
            </a:r>
            <a:endParaRPr lang="ru-RU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>
              <a:noFill/>
            </a:ln>
          </c:spPr>
          <c:xVal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xVal>
          <c:y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>
              <a:noFill/>
            </a:ln>
          </c:spPr>
          <c:xVal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xVal>
          <c:y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>
              <a:noFill/>
            </a:ln>
          </c:spPr>
          <c:xVal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xVal>
          <c:y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080128"/>
        <c:axId val="210078336"/>
      </c:scatterChart>
      <c:valAx>
        <c:axId val="210078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080128"/>
        <c:crosses val="autoZero"/>
        <c:crossBetween val="midCat"/>
      </c:valAx>
      <c:valAx>
        <c:axId val="210080128"/>
        <c:scaling>
          <c:orientation val="minMax"/>
        </c:scaling>
        <c:delete val="0"/>
        <c:axPos val="b"/>
        <c:majorTickMark val="out"/>
        <c:minorTickMark val="none"/>
        <c:tickLblPos val="nextTo"/>
        <c:crossAx val="21007833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Кольцевая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>
              <a:noFill/>
            </a:ln>
          </c:spPr>
          <c:explosion val="25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>
              <a:noFill/>
            </a:ln>
          </c:spPr>
          <c:explosion val="25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>
              <a:noFill/>
            </a:ln>
          </c:spPr>
          <c:explosion val="25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Пузырьковая</a:t>
            </a:r>
            <a:endParaRPr lang="ru-RU" dirty="0"/>
          </a:p>
        </c:rich>
      </c:tx>
      <c:layout/>
      <c:overlay val="0"/>
    </c:title>
    <c:autoTitleDeleted val="0"/>
    <c:plotArea>
      <c:layout/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>
              <a:noFill/>
            </a:ln>
          </c:spPr>
          <c:invertIfNegative val="0"/>
          <c:xVal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xVal>
          <c:y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  <c:bubbleSize>
            <c:numLit>
              <c:formatCode>General</c:formatCode>
              <c:ptCount val="4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</c:numLit>
          </c:bubbleSize>
          <c:bubble3D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>
              <a:noFill/>
            </a:ln>
          </c:spPr>
          <c:invertIfNegative val="0"/>
          <c:xVal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xVal>
          <c:y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  <c:bubbleSize>
            <c:numLit>
              <c:formatCode>General</c:formatCode>
              <c:ptCount val="4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</c:numLit>
          </c:bubbleSize>
          <c:bubble3D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>
              <a:noFill/>
            </a:ln>
          </c:spPr>
          <c:invertIfNegative val="0"/>
          <c:xVal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xVal>
          <c:y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  <c:bubbleSize>
            <c:numLit>
              <c:formatCode>General</c:formatCode>
              <c:ptCount val="4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</c:numLit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93693952"/>
        <c:axId val="209649664"/>
      </c:bubbleChart>
      <c:valAx>
        <c:axId val="193693952"/>
        <c:scaling>
          <c:orientation val="minMax"/>
        </c:scaling>
        <c:delete val="0"/>
        <c:axPos val="b"/>
        <c:majorTickMark val="out"/>
        <c:minorTickMark val="none"/>
        <c:tickLblPos val="nextTo"/>
        <c:crossAx val="209649664"/>
        <c:crosses val="autoZero"/>
        <c:crossBetween val="midCat"/>
      </c:valAx>
      <c:valAx>
        <c:axId val="209649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3693952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Лепестковая</a:t>
            </a:r>
            <a:endParaRPr lang="ru-RU" dirty="0"/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6325248"/>
        <c:axId val="209685120"/>
      </c:radarChart>
      <c:catAx>
        <c:axId val="22632524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09685120"/>
        <c:crosses val="autoZero"/>
        <c:auto val="1"/>
        <c:lblAlgn val="ctr"/>
        <c:lblOffset val="100"/>
        <c:noMultiLvlLbl val="1"/>
      </c:catAx>
      <c:valAx>
        <c:axId val="209685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3252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6CD-C1F7-416D-A110-0B248185EADF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B49-6610-4103-A8E3-6E4BB46EA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538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6CD-C1F7-416D-A110-0B248185EADF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B49-6610-4103-A8E3-6E4BB46EA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6CD-C1F7-416D-A110-0B248185EADF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B49-6610-4103-A8E3-6E4BB46EA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225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6CD-C1F7-416D-A110-0B248185EADF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B49-6610-4103-A8E3-6E4BB46EA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63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6CD-C1F7-416D-A110-0B248185EADF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B49-6610-4103-A8E3-6E4BB46EA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98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6CD-C1F7-416D-A110-0B248185EADF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B49-6610-4103-A8E3-6E4BB46EA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214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6CD-C1F7-416D-A110-0B248185EADF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B49-6610-4103-A8E3-6E4BB46EA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01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6CD-C1F7-416D-A110-0B248185EADF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B49-6610-4103-A8E3-6E4BB46EA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46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6CD-C1F7-416D-A110-0B248185EADF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B49-6610-4103-A8E3-6E4BB46EA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808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6CD-C1F7-416D-A110-0B248185EADF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B49-6610-4103-A8E3-6E4BB46EA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92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6CD-C1F7-416D-A110-0B248185EADF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B49-6610-4103-A8E3-6E4BB46EA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937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3A6CD-C1F7-416D-A110-0B248185EADF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9B49-6610-4103-A8E3-6E4BB46EA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96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advClick="0" advTm="1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899642"/>
          </a:xfrm>
        </p:spPr>
        <p:txBody>
          <a:bodyPr>
            <a:normAutofit/>
          </a:bodyPr>
          <a:lstStyle/>
          <a:p>
            <a:r>
              <a:rPr lang="ru-RU" dirty="0" smtClean="0"/>
              <a:t>Технология применения диаграмм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Автор</a:t>
            </a:r>
            <a:r>
              <a:rPr lang="uk-UA" dirty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ФИО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Группа СК-</a:t>
            </a:r>
            <a:r>
              <a:rPr lang="en-US" dirty="0" smtClean="0">
                <a:solidFill>
                  <a:schemeClr val="tx1"/>
                </a:solidFill>
              </a:rPr>
              <a:t>121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38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диаграмм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После выполнения дипломной работы я узнал(ла), что диаграммы бывают: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05856502"/>
              </p:ext>
            </p:extLst>
          </p:nvPr>
        </p:nvGraphicFramePr>
        <p:xfrm>
          <a:off x="1187624" y="2778026"/>
          <a:ext cx="6624736" cy="338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1374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Средства работы с диаграммами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628800"/>
            <a:ext cx="734481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/>
              <a:t>После выполнения дипломной работы я узнал(ла), что </a:t>
            </a:r>
            <a:r>
              <a:rPr lang="ru-RU" sz="2500" dirty="0" smtClean="0"/>
              <a:t>меню «Конструктор», «Макет», «Формат» содержат следующие полезные инструменты:</a:t>
            </a:r>
            <a:endParaRPr lang="ru-RU" sz="25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115616" y="3136306"/>
            <a:ext cx="7056784" cy="1200329"/>
            <a:chOff x="1115616" y="3136306"/>
            <a:chExt cx="7056784" cy="1200329"/>
          </a:xfrm>
        </p:grpSpPr>
        <p:pic>
          <p:nvPicPr>
            <p:cNvPr id="5" name="Рисунок 4" descr="Microsoft Excel некоммерческое использование (Нелицензированный - Книга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15616" y="3136306"/>
              <a:ext cx="1262940" cy="115679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2483768" y="3136306"/>
              <a:ext cx="56886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Позволяет выбрать для уже существующей диаграммы другой тип (гистограмма, график и т.п.)</a:t>
              </a:r>
              <a:endParaRPr lang="ru-RU" sz="24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191876" y="4437111"/>
            <a:ext cx="6980524" cy="1656185"/>
            <a:chOff x="1191876" y="4437111"/>
            <a:chExt cx="6980524" cy="1656185"/>
          </a:xfrm>
        </p:grpSpPr>
        <p:pic>
          <p:nvPicPr>
            <p:cNvPr id="7" name="Рисунок 6" descr="Microsoft Excel некоммерческое использование (Нелицензированный - Книга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91876" y="4437111"/>
              <a:ext cx="1043886" cy="1656185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2483768" y="4604935"/>
              <a:ext cx="56886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Позволяет указать имя числового ряда, указать диапазоны данных, относящихся к определенным числовым рядам.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820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7000"/>
    </mc:Choice>
    <mc:Fallback>
      <p:transition advClick="0" advTm="1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Средства работы с диаграммами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628800"/>
            <a:ext cx="734481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/>
              <a:t>После выполнения дипломной работы я узнал(ла), что </a:t>
            </a:r>
            <a:r>
              <a:rPr lang="ru-RU" sz="2500" dirty="0" smtClean="0"/>
              <a:t>меню «Конструктор», «Макет», «Формат» содержат следующие полезные инструменты:</a:t>
            </a:r>
            <a:endParaRPr lang="ru-RU" sz="25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259632" y="3064367"/>
            <a:ext cx="6840760" cy="2668889"/>
            <a:chOff x="1259632" y="3064367"/>
            <a:chExt cx="6840760" cy="2668889"/>
          </a:xfrm>
        </p:grpSpPr>
        <p:pic>
          <p:nvPicPr>
            <p:cNvPr id="3" name="Рисунок 2" descr="Microsoft Excel некоммерческое использование (Нелицензированный - Книга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59632" y="3064367"/>
              <a:ext cx="6480720" cy="1516761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1259632" y="4902259"/>
              <a:ext cx="68407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Группа кнопок «Макеты диаграмм» позволяет выбрать нужный макет для диаграммы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4032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9000"/>
    </mc:Choice>
    <mc:Fallback>
      <p:transition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Средства работы с диаграммами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95296" y="1628800"/>
            <a:ext cx="734481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После </a:t>
            </a:r>
            <a:r>
              <a:rPr lang="ru-RU" sz="2500" dirty="0"/>
              <a:t>выполнения дипломной работы я узнал(ла), что </a:t>
            </a:r>
            <a:r>
              <a:rPr lang="ru-RU" sz="2500" dirty="0" smtClean="0"/>
              <a:t>меню «Конструктор», «Макет», «Формат» содержат следующие полезные инструменты:</a:t>
            </a:r>
            <a:endParaRPr lang="ru-RU" sz="25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995296" y="3349197"/>
            <a:ext cx="7175766" cy="2504268"/>
            <a:chOff x="995296" y="3349197"/>
            <a:chExt cx="7175766" cy="2504268"/>
          </a:xfrm>
        </p:grpSpPr>
        <p:sp>
          <p:nvSpPr>
            <p:cNvPr id="9" name="TextBox 8"/>
            <p:cNvSpPr txBox="1"/>
            <p:nvPr/>
          </p:nvSpPr>
          <p:spPr>
            <a:xfrm>
              <a:off x="1619672" y="4653136"/>
              <a:ext cx="61926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Группа кнопок «Стили диаграмм» позволяет выбрать нужное цветовое оформление для диаграммы</a:t>
              </a:r>
              <a:endParaRPr lang="ru-RU" sz="2400" dirty="0"/>
            </a:p>
          </p:txBody>
        </p:sp>
        <p:pic>
          <p:nvPicPr>
            <p:cNvPr id="5" name="Рисунок 4" descr="Microsoft Excel некоммерческое использование (Нелицензированный - Книга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95296" y="3349197"/>
              <a:ext cx="7175766" cy="78619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364877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9000"/>
    </mc:Choice>
    <mc:Fallback>
      <p:transition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Средства работы с диаграммами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95296" y="1628800"/>
            <a:ext cx="734481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После </a:t>
            </a:r>
            <a:r>
              <a:rPr lang="ru-RU" sz="2500" dirty="0"/>
              <a:t>выполнения дипломной работы я узнал(ла), что </a:t>
            </a:r>
            <a:r>
              <a:rPr lang="ru-RU" sz="2500" dirty="0" smtClean="0"/>
              <a:t>меню «Конструктор», «Макет», «Формат» содержат следующие полезные инструменты:</a:t>
            </a:r>
            <a:endParaRPr lang="ru-RU" sz="25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233435" y="4653136"/>
            <a:ext cx="6938965" cy="1233654"/>
            <a:chOff x="1233435" y="4653136"/>
            <a:chExt cx="6938965" cy="1233654"/>
          </a:xfrm>
        </p:grpSpPr>
        <p:pic>
          <p:nvPicPr>
            <p:cNvPr id="7" name="Рисунок 6" descr="Microsoft Excel некоммерческое использование (Нелицензированный - Книга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50" r="65707" b="20441"/>
            <a:stretch/>
          </p:blipFill>
          <p:spPr>
            <a:xfrm>
              <a:off x="1233435" y="4653136"/>
              <a:ext cx="880217" cy="1233654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2627784" y="4653136"/>
              <a:ext cx="55446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Позволяет добавить </a:t>
              </a:r>
              <a:r>
                <a:rPr lang="ru-RU" sz="2400" dirty="0" smtClean="0"/>
                <a:t>названия вертикальным и горизонтальным осям диаграммы</a:t>
              </a:r>
              <a:endParaRPr lang="ru-RU" sz="2400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071064" y="3068960"/>
            <a:ext cx="7317360" cy="1235232"/>
            <a:chOff x="1071064" y="3068960"/>
            <a:chExt cx="7317360" cy="1235232"/>
          </a:xfrm>
        </p:grpSpPr>
        <p:pic>
          <p:nvPicPr>
            <p:cNvPr id="3" name="Рисунок 2" descr="Microsoft Excel некоммерческое использование (Нелицензированный - Книга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4" r="79650" b="20339"/>
            <a:stretch/>
          </p:blipFill>
          <p:spPr>
            <a:xfrm>
              <a:off x="1071064" y="3068960"/>
              <a:ext cx="1204957" cy="1235232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2602438" y="3399383"/>
              <a:ext cx="57859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Позволяет добавить название диаграммы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5588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Средства работы с диаграммами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95296" y="1628800"/>
            <a:ext cx="734481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После </a:t>
            </a:r>
            <a:r>
              <a:rPr lang="ru-RU" sz="2500" dirty="0"/>
              <a:t>выполнения дипломной работы я узнал(ла), что </a:t>
            </a:r>
            <a:r>
              <a:rPr lang="ru-RU" sz="2500" dirty="0" smtClean="0"/>
              <a:t>меню «Конструктор», «Макет», «Формат» содержат следующие полезные инструменты:</a:t>
            </a:r>
            <a:endParaRPr lang="ru-RU" sz="25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274053" y="3092047"/>
            <a:ext cx="6826339" cy="1219633"/>
            <a:chOff x="1274053" y="3092047"/>
            <a:chExt cx="6826339" cy="1219633"/>
          </a:xfrm>
        </p:grpSpPr>
        <p:pic>
          <p:nvPicPr>
            <p:cNvPr id="5" name="Рисунок 4" descr="Microsoft Excel некоммерческое использование (Нелицензированный - Книга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28" r="53254" b="22543"/>
            <a:stretch/>
          </p:blipFill>
          <p:spPr>
            <a:xfrm>
              <a:off x="1274053" y="3092047"/>
              <a:ext cx="777667" cy="1201049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555776" y="3111351"/>
              <a:ext cx="55446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Легенда объясняет пользователю каким цветом на диаграмме обозначен тот или иной числовой ряд</a:t>
              </a:r>
              <a:endParaRPr lang="ru-RU" sz="24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259632" y="4695527"/>
            <a:ext cx="6912768" cy="1200390"/>
            <a:chOff x="1259632" y="4695527"/>
            <a:chExt cx="6912768" cy="1200390"/>
          </a:xfrm>
        </p:grpSpPr>
        <p:pic>
          <p:nvPicPr>
            <p:cNvPr id="6" name="Рисунок 5" descr="Microsoft Excel некоммерческое использование (Нелицензированный - Книга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934" t="5158" r="40665" b="19338"/>
            <a:stretch/>
          </p:blipFill>
          <p:spPr>
            <a:xfrm>
              <a:off x="1259632" y="4725144"/>
              <a:ext cx="846034" cy="1170773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2627784" y="4695527"/>
              <a:ext cx="55446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Размещает над элементами диаграммы (столбцами гистограммы, точками графика) его числовое значение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20367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Средства работы с диаграммами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95296" y="1628800"/>
            <a:ext cx="734481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После </a:t>
            </a:r>
            <a:r>
              <a:rPr lang="ru-RU" sz="2500" dirty="0"/>
              <a:t>выполнения дипломной работы я узнал(ла), что </a:t>
            </a:r>
            <a:r>
              <a:rPr lang="ru-RU" sz="2500" dirty="0" smtClean="0"/>
              <a:t>меню «Конструктор», «Макет», «Формат» содержат следующие полезные инструменты:</a:t>
            </a:r>
            <a:endParaRPr lang="ru-RU" sz="25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115616" y="3032227"/>
            <a:ext cx="6984776" cy="1260869"/>
            <a:chOff x="1115616" y="3032227"/>
            <a:chExt cx="6984776" cy="1260869"/>
          </a:xfrm>
        </p:grpSpPr>
        <p:pic>
          <p:nvPicPr>
            <p:cNvPr id="5" name="Рисунок 4" descr="Microsoft Excel некоммерческое использование (Нелицензированный - Книга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064" r="26858" b="18686"/>
            <a:stretch/>
          </p:blipFill>
          <p:spPr>
            <a:xfrm>
              <a:off x="1115616" y="3032227"/>
              <a:ext cx="888763" cy="1260869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555776" y="3068960"/>
              <a:ext cx="55446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Позволяет включить/отключить на диаграмме таблицу с исходными данными</a:t>
              </a:r>
              <a:endParaRPr lang="ru-RU" sz="24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209619" y="4588702"/>
            <a:ext cx="6962781" cy="1264763"/>
            <a:chOff x="1209619" y="4588702"/>
            <a:chExt cx="6962781" cy="1264763"/>
          </a:xfrm>
        </p:grpSpPr>
        <p:pic>
          <p:nvPicPr>
            <p:cNvPr id="6" name="Рисунок 5" descr="Microsoft Excel некоммерческое использование (Нелицензированный - Книга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766" r="14134" b="21543"/>
            <a:stretch/>
          </p:blipFill>
          <p:spPr>
            <a:xfrm>
              <a:off x="1209619" y="4588702"/>
              <a:ext cx="700756" cy="1216562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2627784" y="4653136"/>
              <a:ext cx="55446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Позволяет </a:t>
              </a:r>
              <a:r>
                <a:rPr lang="ru-RU" sz="2400" dirty="0" smtClean="0"/>
                <a:t>включить/отключить вертикальные и горизонтальные оси, указать их направление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0849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0"/>
    </mc:Choice>
    <mc:Fallback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 уверен(а), что эти знания непременно пригодятся мне </a:t>
            </a:r>
            <a:br>
              <a:rPr lang="ru-RU" dirty="0" smtClean="0"/>
            </a:br>
            <a:r>
              <a:rPr lang="ru-RU" dirty="0" smtClean="0"/>
              <a:t>в моей будущей работе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08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диаграмм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После выполнения дипломной работы я узнал(ла), что диаграммы бывают: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69543665"/>
              </p:ext>
            </p:extLst>
          </p:nvPr>
        </p:nvGraphicFramePr>
        <p:xfrm>
          <a:off x="1187624" y="2778026"/>
          <a:ext cx="6624736" cy="338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2174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3000"/>
    </mc:Choice>
    <mc:Fallback>
      <p:transition advClick="0" advTm="1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Graphic spid="4" grpId="0">
        <p:bldAsOne/>
      </p:bldGraphic>
      <p:bldGraphic spid="4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диаграмм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После выполнения дипломной работы я узнал(ла), что диаграммы бывают: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64561439"/>
              </p:ext>
            </p:extLst>
          </p:nvPr>
        </p:nvGraphicFramePr>
        <p:xfrm>
          <a:off x="1187624" y="2778026"/>
          <a:ext cx="6624736" cy="338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294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диаграмм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После выполнения дипломной работы я узнал(ла), что диаграммы бывают: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31839023"/>
              </p:ext>
            </p:extLst>
          </p:nvPr>
        </p:nvGraphicFramePr>
        <p:xfrm>
          <a:off x="1187624" y="2778026"/>
          <a:ext cx="6624736" cy="338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578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диаграмм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После выполнения дипломной работы я узнал(ла), что диаграммы бывают: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9207997"/>
              </p:ext>
            </p:extLst>
          </p:nvPr>
        </p:nvGraphicFramePr>
        <p:xfrm>
          <a:off x="1187624" y="2778026"/>
          <a:ext cx="6624736" cy="338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6648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диаграмм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После выполнения дипломной работы я узнал(ла), что диаграммы бывают: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91099498"/>
              </p:ext>
            </p:extLst>
          </p:nvPr>
        </p:nvGraphicFramePr>
        <p:xfrm>
          <a:off x="1187624" y="2778026"/>
          <a:ext cx="6624736" cy="338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951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диаграмм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После выполнения дипломной работы я узнал(ла), что диаграммы бывают: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23354219"/>
              </p:ext>
            </p:extLst>
          </p:nvPr>
        </p:nvGraphicFramePr>
        <p:xfrm>
          <a:off x="1187624" y="2778026"/>
          <a:ext cx="6624736" cy="338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398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диаграмм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После выполнения дипломной работы я узнал(ла), что диаграммы бывают: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54495670"/>
              </p:ext>
            </p:extLst>
          </p:nvPr>
        </p:nvGraphicFramePr>
        <p:xfrm>
          <a:off x="1187624" y="2778026"/>
          <a:ext cx="6624736" cy="338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8378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диаграмм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После выполнения дипломной работы я узнал(ла), что диаграммы бывают: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31652677"/>
              </p:ext>
            </p:extLst>
          </p:nvPr>
        </p:nvGraphicFramePr>
        <p:xfrm>
          <a:off x="1187624" y="2778026"/>
          <a:ext cx="6624736" cy="338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8907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D4D0C8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D4D0C8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D4D0C8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D4D0C8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D4D0C8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D4D0C8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D4D0C8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D4D0C8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420</Words>
  <Application>Microsoft Office PowerPoint</Application>
  <PresentationFormat>Экран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Технология применения диаграмм</vt:lpstr>
      <vt:lpstr>Виды диаграмм</vt:lpstr>
      <vt:lpstr>Виды диаграмм</vt:lpstr>
      <vt:lpstr>Виды диаграмм</vt:lpstr>
      <vt:lpstr>Виды диаграмм</vt:lpstr>
      <vt:lpstr>Виды диаграмм</vt:lpstr>
      <vt:lpstr>Виды диаграмм</vt:lpstr>
      <vt:lpstr>Виды диаграмм</vt:lpstr>
      <vt:lpstr>Виды диаграмм</vt:lpstr>
      <vt:lpstr>Виды диаграмм</vt:lpstr>
      <vt:lpstr>Средства работы с диаграммами</vt:lpstr>
      <vt:lpstr>Средства работы с диаграммами</vt:lpstr>
      <vt:lpstr>Средства работы с диаграммами</vt:lpstr>
      <vt:lpstr>Средства работы с диаграммами</vt:lpstr>
      <vt:lpstr>Средства работы с диаграммами</vt:lpstr>
      <vt:lpstr>Средства работы с диаграммами</vt:lpstr>
      <vt:lpstr>Я уверен(а), что эти знания непременно пригодятся мне  в моей будущей работе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2013-01-01T12:00:17Z</dcterms:created>
  <dcterms:modified xsi:type="dcterms:W3CDTF">2013-01-13T12:19:59Z</dcterms:modified>
</cp:coreProperties>
</file>